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72" r:id="rId8"/>
    <p:sldId id="273" r:id="rId9"/>
    <p:sldId id="274" r:id="rId10"/>
    <p:sldId id="261" r:id="rId11"/>
    <p:sldId id="262" r:id="rId12"/>
    <p:sldId id="266" r:id="rId13"/>
    <p:sldId id="267" r:id="rId14"/>
    <p:sldId id="268" r:id="rId15"/>
    <p:sldId id="269" r:id="rId16"/>
    <p:sldId id="270" r:id="rId17"/>
    <p:sldId id="271" r:id="rId18"/>
    <p:sldId id="263" r:id="rId1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BC"/>
    <a:srgbClr val="0066CC"/>
    <a:srgbClr val="0000FF"/>
    <a:srgbClr val="0000CC"/>
    <a:srgbClr val="003399"/>
    <a:srgbClr val="025198"/>
    <a:srgbClr val="3366FF"/>
    <a:srgbClr val="422C16"/>
    <a:srgbClr val="0C788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3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0C274F-77FB-4E67-8115-9C739D337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6C4437-48C7-4E73-AFCE-0C8D9219A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BA795A-57DA-4213-90D1-2AA35137DA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5BF89-592B-4B49-8973-1B76EC02D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88AAE2-E42D-4982-9D3A-64D38E6F4F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B4142-2957-4C4A-AE91-672EAF63439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0450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6EF0F-32AC-478F-91E7-116C1792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3CF95A-269D-43D6-A1D3-3DA69C661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510239-EFE9-4F4E-888A-90A1EB4AA4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38D2-D495-4765-ADCE-FF5980D35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26C012-40CD-41B9-B105-95A140F03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E95DA-0CBE-4BF8-B025-8FC3EBDC7E98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82933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C261C6-F683-401F-A6DD-74E7822EE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D27C2C-8AB8-4179-AF29-AE724C773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9E7D35-61AF-4657-91AA-7047FC89A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EDD4B2-4DD6-4179-A945-4ADDC6988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9F658E-F3F0-436A-8726-1F3B81F9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475DF-DBD8-436B-84AB-A42446BD75D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8821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35EF8-8F4B-4B3B-B397-EEBB0714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6AB3BA-37AA-428A-8B49-ADABB1EA8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6CDACC-9570-4004-9B10-C5B0D0C74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1BDC7B-54FF-4797-BC11-8E99E6A40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CB1DD1-855F-4159-BF48-24FB5D8CB7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DA8AB-C588-40FE-AC05-554995F215EE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98445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1A809-B9D5-4B61-877A-2A18F47F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CE8037-FD03-46A8-BBDE-269E1F54A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55461-D093-47BA-913C-F96492592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207C57-BB6B-42D9-9F70-6E5B725109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181734-1BBB-4503-A6C6-AB1BAD583B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4EFB0-42C5-45DC-9526-51200130CCA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75944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DA835-B325-484E-9683-D7256F37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BB5D59-B4B4-4559-BAF9-B80CC4BD6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D0FF1-D7C6-4D9E-BAA9-5B423EBB1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D7B69D-EBDA-431A-9686-DA28BE0015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3C80CD-02C7-4EE1-9CD9-8FEDE0039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DB881-8460-4097-BB29-002433F60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5CB7-5AAD-43F4-A5CC-C7E431C900D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72827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18794-CE55-4FF6-8F86-69408BBA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26D7EC-E807-4594-8375-A3CD9816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C511CC-DFE3-4A2A-A00C-1EFE4FA98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046E61-DF60-4612-A2E0-7649872E6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4DC027-1183-42D5-9DEB-890D5CC6A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950410-4790-43C9-88F9-DF79EFB89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F8FDB64-7468-4C64-9C45-47266A21E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AD670B-7E9A-4F96-845B-D629F37E6A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94FD1-4AE6-46D7-836C-B3A059BAB93E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26215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02A53-9F95-4CAB-B0CA-9F546D4A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6B50CB-5CE3-4B53-8857-C429B3B24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BAF7CC-7CF9-4B7E-9C48-0B7F8929E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75BC5A-5E0A-4D8D-A71E-5588F2A1B5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86B2-A887-411D-B9CB-BA82ABBC978F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05010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9CF695-E798-43CE-B571-B28024C50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BDB5B3-B326-40BC-A6EA-5F2724C40A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2E38EBB-F1D8-4743-B77E-E9D5D694A9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0E21-684B-4F74-8AFB-3884467AB14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83727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C2722-C953-4548-A360-37B28746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92C7E1-FB6B-4C48-B6D4-F2DEDDE8B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99916C-9759-44EE-A0D0-CDF76271F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ED6C2B-97D2-4E26-AAB7-470C2F3D1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510F8B-24D3-49C4-81FC-B894214DB4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F01C07-E650-4B9A-BE45-4315136F9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A58C-A769-4CE8-803A-A607835E84B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2993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A9C82-E441-462B-BC22-EF9AEEE4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013217-2481-4EF2-B560-5CA7912CA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6B0B2D-B7A6-482C-8C67-6DC3A794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C19FDC-2332-457B-ACEA-66E3E7D767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2DC0B0-8D03-4FB3-BC46-9384C0BED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1E9C44-B8B8-4E74-BAF0-139DA9959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19402-0356-4FF7-8824-7D90F894B51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1243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893EA7-661A-459E-B1A1-3E44F8E92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0B0BD9-C13F-4197-B7C4-32EEA612F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modificar el estilo de texto del patrón</a:t>
            </a:r>
          </a:p>
          <a:p>
            <a:pPr lvl="1"/>
            <a:r>
              <a:rPr lang="es-ES" altLang="ru-RU"/>
              <a:t>Segundo nivel</a:t>
            </a:r>
          </a:p>
          <a:p>
            <a:pPr lvl="2"/>
            <a:r>
              <a:rPr lang="es-ES" altLang="ru-RU"/>
              <a:t>Tercer nivel</a:t>
            </a:r>
          </a:p>
          <a:p>
            <a:pPr lvl="3"/>
            <a:r>
              <a:rPr lang="es-ES" altLang="ru-RU"/>
              <a:t>Cuarto nivel</a:t>
            </a:r>
          </a:p>
          <a:p>
            <a:pPr lvl="4"/>
            <a:r>
              <a:rPr lang="es-ES" altLang="ru-RU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722817-0D27-4B7D-960E-18581ECDC7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BD3DDC-5B92-4B95-AA8B-8A25B74261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C6E35E-1A6A-46EE-A07F-D2C0B71D33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0D0992F-8559-4BF7-BE37-BDFFA8D67ED6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velkina@list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velkina@list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>
            <a:extLst>
              <a:ext uri="{FF2B5EF4-FFF2-40B4-BE49-F238E27FC236}">
                <a16:creationId xmlns:a16="http://schemas.microsoft.com/office/drawing/2014/main" id="{EFD9A2D9-75AE-4E62-AC19-FFD660CBDA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552" y="1484784"/>
            <a:ext cx="8208912" cy="720080"/>
          </a:xfrm>
          <a:noFill/>
        </p:spPr>
        <p:txBody>
          <a:bodyPr anchor="ctr"/>
          <a:lstStyle/>
          <a:p>
            <a:pPr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О праздновании Дня среднего профессионального образования</a:t>
            </a:r>
            <a:br>
              <a:rPr lang="ru-RU" altLang="ru-RU" sz="3200" b="1" dirty="0" smtClean="0">
                <a:solidFill>
                  <a:schemeClr val="bg1"/>
                </a:solidFill>
              </a:rPr>
            </a:br>
            <a:r>
              <a:rPr lang="ru-RU" altLang="ru-RU" sz="3200" b="1" dirty="0" smtClean="0">
                <a:solidFill>
                  <a:schemeClr val="bg1"/>
                </a:solidFill>
              </a:rPr>
              <a:t>в 2022 году</a:t>
            </a:r>
            <a:endParaRPr lang="es-ES" altLang="ru-RU" sz="3200" b="1" dirty="0">
              <a:solidFill>
                <a:schemeClr val="bg1"/>
              </a:solidFill>
            </a:endParaRPr>
          </a:p>
        </p:txBody>
      </p:sp>
      <p:sp>
        <p:nvSpPr>
          <p:cNvPr id="2051" name="Rectangle 119">
            <a:extLst>
              <a:ext uri="{FF2B5EF4-FFF2-40B4-BE49-F238E27FC236}">
                <a16:creationId xmlns:a16="http://schemas.microsoft.com/office/drawing/2014/main" id="{2705FBD5-21FC-4886-A20A-900D6BC0E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7325" y="6092825"/>
            <a:ext cx="4967288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s-ES" altLang="ru-RU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788024" y="566124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025198"/>
                </a:solidFill>
              </a:rPr>
              <a:t>06.09.2022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B53F9B-4180-405C-BEC7-A6366D7FD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solidFill>
                  <a:schemeClr val="bg1"/>
                </a:solidFill>
                <a:latin typeface="+mn-lt"/>
              </a:rPr>
              <a:t>2. Из Концепции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</a:rPr>
              <a:t> проведения </a:t>
            </a:r>
            <a:r>
              <a:rPr lang="ru-RU" altLang="ru-RU" sz="2000" b="1" dirty="0">
                <a:solidFill>
                  <a:schemeClr val="bg1"/>
                </a:solidFill>
                <a:latin typeface="+mn-lt"/>
              </a:rPr>
              <a:t>Фестиваля студентов СПО на региональном уровне 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</a:rPr>
              <a:t>2 октября</a:t>
            </a:r>
            <a:endParaRPr lang="ru-RU" altLang="ru-RU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1A077B1-423C-49BC-AB04-08B448728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Дата проведения: </a:t>
            </a:r>
            <a:r>
              <a:rPr lang="ru-RU" sz="1600" dirty="0"/>
              <a:t>2 октября 2022</a:t>
            </a:r>
          </a:p>
          <a:p>
            <a:pPr marL="0" indent="0">
              <a:buNone/>
            </a:pPr>
            <a:r>
              <a:rPr lang="ru-RU" sz="1600" b="1" dirty="0"/>
              <a:t>Время проведения: </a:t>
            </a:r>
            <a:r>
              <a:rPr lang="ru-RU" sz="1600" dirty="0"/>
              <a:t>14.00 – 20.00</a:t>
            </a:r>
          </a:p>
          <a:p>
            <a:pPr marL="0" indent="0">
              <a:buNone/>
            </a:pPr>
            <a:r>
              <a:rPr lang="ru-RU" sz="1600" b="1" dirty="0"/>
              <a:t>Место проведения:</a:t>
            </a:r>
            <a:r>
              <a:rPr lang="ru-RU" sz="1600" dirty="0"/>
              <a:t> </a:t>
            </a:r>
            <a:r>
              <a:rPr lang="ru-RU" sz="1600" dirty="0" err="1"/>
              <a:t>г.о</a:t>
            </a:r>
            <a:r>
              <a:rPr lang="ru-RU" sz="1600" dirty="0"/>
              <a:t>. Самара, пл. им. </a:t>
            </a:r>
            <a:r>
              <a:rPr lang="ru-RU" sz="1600" dirty="0" smtClean="0"/>
              <a:t>Куйбышева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400" dirty="0" smtClean="0"/>
              <a:t>Фестивальная </a:t>
            </a:r>
            <a:r>
              <a:rPr lang="ru-RU" sz="1400" dirty="0"/>
              <a:t>площадка будет разделена на несколько условных зон:</a:t>
            </a:r>
          </a:p>
          <a:p>
            <a:pPr lvl="1"/>
            <a:r>
              <a:rPr lang="ru-RU" sz="1400" dirty="0"/>
              <a:t>концертная зона;</a:t>
            </a:r>
          </a:p>
          <a:p>
            <a:pPr lvl="1"/>
            <a:r>
              <a:rPr lang="ru-RU" sz="1400" dirty="0">
                <a:solidFill>
                  <a:srgbClr val="0066CC"/>
                </a:solidFill>
              </a:rPr>
              <a:t>экспозиция организаций среднего профессионального образования и высших учебных </a:t>
            </a:r>
            <a:r>
              <a:rPr lang="ru-RU" sz="1400" dirty="0" smtClean="0">
                <a:solidFill>
                  <a:srgbClr val="0066CC"/>
                </a:solidFill>
              </a:rPr>
              <a:t>заведений – </a:t>
            </a:r>
            <a:r>
              <a:rPr lang="ru-RU" sz="1400" i="1" dirty="0" smtClean="0">
                <a:solidFill>
                  <a:srgbClr val="0066CC"/>
                </a:solidFill>
              </a:rPr>
              <a:t>планируется с 14.00 до 17.00;</a:t>
            </a:r>
            <a:endParaRPr lang="ru-RU" sz="1400" i="1" dirty="0">
              <a:solidFill>
                <a:srgbClr val="0066CC"/>
              </a:solidFill>
            </a:endParaRPr>
          </a:p>
          <a:p>
            <a:pPr lvl="1"/>
            <a:r>
              <a:rPr lang="ru-RU" sz="1400" dirty="0"/>
              <a:t>зона здорового образа жизни;</a:t>
            </a:r>
          </a:p>
          <a:p>
            <a:pPr lvl="1"/>
            <a:r>
              <a:rPr lang="ru-RU" sz="1400" dirty="0">
                <a:solidFill>
                  <a:srgbClr val="0066CC"/>
                </a:solidFill>
              </a:rPr>
              <a:t>зона добровольцев </a:t>
            </a:r>
            <a:r>
              <a:rPr lang="ru-RU" sz="1400" dirty="0"/>
              <a:t>и военно-патриотических отрядов;</a:t>
            </a:r>
          </a:p>
          <a:p>
            <a:pPr lvl="1"/>
            <a:r>
              <a:rPr lang="ru-RU" sz="1400" dirty="0"/>
              <a:t>зона питания и фотозоны</a:t>
            </a:r>
          </a:p>
          <a:p>
            <a:pPr lvl="1"/>
            <a:r>
              <a:rPr lang="ru-RU" sz="1400" dirty="0"/>
              <a:t>павильон с деловой </a:t>
            </a:r>
            <a:r>
              <a:rPr lang="ru-RU" sz="1400" dirty="0" smtClean="0"/>
              <a:t>программой.</a:t>
            </a:r>
          </a:p>
          <a:p>
            <a:pPr marL="457200" lvl="1" indent="0">
              <a:buNone/>
            </a:pPr>
            <a:r>
              <a:rPr lang="ru-RU" sz="1400" dirty="0" smtClean="0">
                <a:solidFill>
                  <a:srgbClr val="0066CC"/>
                </a:solidFill>
              </a:rPr>
              <a:t>Экспозиция: </a:t>
            </a:r>
            <a:r>
              <a:rPr lang="ru-RU" sz="1400" dirty="0" smtClean="0"/>
              <a:t>На </a:t>
            </a:r>
            <a:r>
              <a:rPr lang="ru-RU" sz="1400" dirty="0"/>
              <a:t>площадке перед сценой располагаются 12 выставочных павильонов (10*10 метров), в которых колледжи, техникумы и вузы через мастер-классы</a:t>
            </a:r>
            <a:r>
              <a:rPr lang="ru-RU" sz="1400" dirty="0" smtClean="0"/>
              <a:t>, профпробы (по возможности), </a:t>
            </a:r>
            <a:r>
              <a:rPr lang="ru-RU" sz="1400" dirty="0"/>
              <a:t>выставку и иные интерактивные формы представляют наиболее массовые направления подготовки и достижения.</a:t>
            </a:r>
          </a:p>
          <a:p>
            <a:pPr marL="457200" lvl="1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69A671-EAEB-4902-83D8-AF5C37742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</a:rPr>
              <a:t>2. Из Концепции проведения Фестиваля студентов СПО на региональном уровне 2 октября</a:t>
            </a:r>
            <a:endParaRPr lang="ru-RU" altLang="ru-RU" sz="1800" b="1" dirty="0">
              <a:solidFill>
                <a:schemeClr val="bg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4E8713-1F58-4C97-91BC-D664E5540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772816"/>
            <a:ext cx="7499176" cy="4608934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b="1" dirty="0" smtClean="0"/>
              <a:t>РАСПРЕДЕЛЕНИЕ ПО ТЕМАТИЧЕСКИМ ВЫСТАВОЧНЫМ ПАВИЛЬОНАМ</a:t>
            </a:r>
          </a:p>
          <a:p>
            <a:pPr marL="0" indent="0" algn="ctr">
              <a:buNone/>
            </a:pPr>
            <a:endParaRPr lang="ru-RU" sz="800" b="1" dirty="0" smtClean="0"/>
          </a:p>
          <a:p>
            <a:pPr marL="0" indent="0">
              <a:buNone/>
            </a:pPr>
            <a:r>
              <a:rPr lang="ru-RU" sz="1200" b="1" dirty="0" smtClean="0"/>
              <a:t>ПАВИЛЬОН №1</a:t>
            </a:r>
            <a:r>
              <a:rPr lang="ru-RU" sz="1200" dirty="0" smtClean="0"/>
              <a:t> - </a:t>
            </a:r>
            <a:r>
              <a:rPr lang="ru-RU" sz="1200" b="1" dirty="0" smtClean="0"/>
              <a:t>ПРОИЗВОДСТВО И ИНЖЕНЕРНЫЕ ТЕХНОЛОГИИ</a:t>
            </a:r>
            <a:endParaRPr lang="ru-RU" sz="1200" dirty="0" smtClean="0"/>
          </a:p>
          <a:p>
            <a:pPr lvl="0"/>
            <a:r>
              <a:rPr lang="ru-RU" sz="1200" dirty="0" err="1" smtClean="0"/>
              <a:t>Новокуйбышевский</a:t>
            </a:r>
            <a:r>
              <a:rPr lang="ru-RU" sz="1200" dirty="0" smtClean="0"/>
              <a:t> </a:t>
            </a:r>
            <a:r>
              <a:rPr lang="ru-RU" sz="1200" dirty="0"/>
              <a:t>нефтехимический техникум</a:t>
            </a:r>
          </a:p>
          <a:p>
            <a:pPr lvl="0"/>
            <a:r>
              <a:rPr lang="ru-RU" sz="1200" dirty="0"/>
              <a:t>Поволжский государственный колледж</a:t>
            </a:r>
          </a:p>
          <a:p>
            <a:pPr lvl="0"/>
            <a:r>
              <a:rPr lang="ru-RU" sz="1200" dirty="0" err="1"/>
              <a:t>Сызранский</a:t>
            </a:r>
            <a:r>
              <a:rPr lang="ru-RU" sz="1200" dirty="0"/>
              <a:t> политехнический колледж</a:t>
            </a:r>
          </a:p>
          <a:p>
            <a:pPr lvl="0"/>
            <a:r>
              <a:rPr lang="ru-RU" sz="1200" dirty="0"/>
              <a:t>Тольяттинский химико-технологический колледж</a:t>
            </a:r>
          </a:p>
          <a:p>
            <a:pPr lvl="0"/>
            <a:r>
              <a:rPr lang="ru-RU" sz="1200" dirty="0"/>
              <a:t>Чапаевский химико-технологический</a:t>
            </a:r>
          </a:p>
          <a:p>
            <a:pPr lvl="0"/>
            <a:r>
              <a:rPr lang="ru-RU" sz="1200" dirty="0"/>
              <a:t>Самарский металлургический колледж</a:t>
            </a:r>
          </a:p>
          <a:p>
            <a:pPr lvl="0"/>
            <a:r>
              <a:rPr lang="ru-RU" sz="1200" dirty="0"/>
              <a:t>Самарский техникум авиационного и промышленного машиностроения имени Д.И. Козлова</a:t>
            </a:r>
          </a:p>
          <a:p>
            <a:pPr lvl="0"/>
            <a:r>
              <a:rPr lang="ru-RU" sz="1200" dirty="0"/>
              <a:t>Самарский колледж сервиса производственного оборудования имени Героя Российской Федерации Е.В. Золотухина</a:t>
            </a:r>
          </a:p>
          <a:p>
            <a:pPr lvl="0"/>
            <a:r>
              <a:rPr lang="ru-RU" sz="1200" dirty="0"/>
              <a:t>Самарский политехнический колледж</a:t>
            </a:r>
          </a:p>
          <a:p>
            <a:pPr lvl="0"/>
            <a:r>
              <a:rPr lang="ru-RU" sz="1200" dirty="0" err="1"/>
              <a:t>Нефтегорский</a:t>
            </a:r>
            <a:r>
              <a:rPr lang="ru-RU" sz="1200" dirty="0"/>
              <a:t> государственный техникум</a:t>
            </a:r>
          </a:p>
          <a:p>
            <a:pPr lvl="0"/>
            <a:r>
              <a:rPr lang="ru-RU" sz="1200" dirty="0" err="1"/>
              <a:t>Отрадненский</a:t>
            </a:r>
            <a:r>
              <a:rPr lang="ru-RU" sz="1200" dirty="0"/>
              <a:t> нефтяной </a:t>
            </a:r>
            <a:r>
              <a:rPr lang="ru-RU" sz="1200" dirty="0" smtClean="0"/>
              <a:t>техникум</a:t>
            </a:r>
          </a:p>
          <a:p>
            <a:pPr marL="0" indent="0">
              <a:buNone/>
            </a:pPr>
            <a:r>
              <a:rPr lang="ru-RU" sz="1200" b="1" dirty="0" smtClean="0"/>
              <a:t>ПАВИЛЬОН №3 - ИНФОРМАЦИОННЫЕ И КОММУНИКАЦИОННЫЕ ТЕХНОЛОГИИ</a:t>
            </a:r>
            <a:endParaRPr lang="ru-RU" sz="1200" dirty="0" smtClean="0"/>
          </a:p>
          <a:p>
            <a:pPr lvl="0"/>
            <a:r>
              <a:rPr lang="ru-RU" sz="1200" dirty="0" smtClean="0"/>
              <a:t>Самарский </a:t>
            </a:r>
            <a:r>
              <a:rPr lang="ru-RU" sz="1200" dirty="0"/>
              <a:t>государственный колледж</a:t>
            </a:r>
          </a:p>
          <a:p>
            <a:pPr lvl="0"/>
            <a:r>
              <a:rPr lang="ru-RU" sz="1200" dirty="0"/>
              <a:t>Тольяттинский социально-педагогический колледж</a:t>
            </a:r>
          </a:p>
          <a:p>
            <a:pPr lvl="0"/>
            <a:r>
              <a:rPr lang="ru-RU" sz="1200" dirty="0" err="1"/>
              <a:t>Сызранский</a:t>
            </a:r>
            <a:r>
              <a:rPr lang="ru-RU" sz="1200" dirty="0"/>
              <a:t> политехнический колледж</a:t>
            </a:r>
          </a:p>
          <a:p>
            <a:pPr lvl="0"/>
            <a:r>
              <a:rPr lang="ru-RU" sz="1200" dirty="0"/>
              <a:t>Тольяттинский политехнический колледж</a:t>
            </a:r>
          </a:p>
          <a:p>
            <a:pPr lvl="0"/>
            <a:r>
              <a:rPr lang="ru-RU" sz="1200" dirty="0"/>
              <a:t>Жигулевский государственный колледж</a:t>
            </a:r>
          </a:p>
          <a:p>
            <a:pPr marL="0" lvl="0" indent="0">
              <a:buNone/>
            </a:pPr>
            <a:endParaRPr lang="ru-RU" sz="1200" dirty="0"/>
          </a:p>
          <a:p>
            <a:pPr marL="0" indent="0" eaLnBrk="1" hangingPunct="1">
              <a:buNone/>
            </a:pP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69A671-EAEB-4902-83D8-AF5C37742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</a:rPr>
              <a:t>2. Из Концепции проведения Фестиваля студентов СПО на региональном уровне 2 октября</a:t>
            </a:r>
            <a:endParaRPr lang="ru-RU" altLang="ru-RU" sz="1800" b="1" dirty="0">
              <a:solidFill>
                <a:schemeClr val="bg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4E8713-1F58-4C97-91BC-D664E5540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664" y="1772816"/>
            <a:ext cx="7344816" cy="4608934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b="1" dirty="0" smtClean="0"/>
              <a:t>РАСПРЕДЕЛЕНИЕ ПО ТЕМАТИЧЕСКИМ ВЫСТАВОЧНЫМ ПАВИЛЬОНАМ</a:t>
            </a:r>
          </a:p>
          <a:p>
            <a:pPr marL="0" indent="0" algn="ctr">
              <a:buNone/>
            </a:pPr>
            <a:endParaRPr lang="ru-RU" sz="800" b="1" dirty="0" smtClean="0"/>
          </a:p>
          <a:p>
            <a:r>
              <a:rPr lang="ru-RU" sz="1200" b="1" dirty="0" smtClean="0"/>
              <a:t>ПАВИЛЬОН №4 - ЭНЕРГЕТИКА И СТРОИТЕЛЬНЫЕ ТЕХНОЛОГИИ</a:t>
            </a:r>
            <a:endParaRPr lang="ru-RU" sz="1200" dirty="0" smtClean="0"/>
          </a:p>
          <a:p>
            <a:pPr lvl="0"/>
            <a:r>
              <a:rPr lang="ru-RU" sz="1200" dirty="0" smtClean="0"/>
              <a:t>Самарский </a:t>
            </a:r>
            <a:r>
              <a:rPr lang="ru-RU" sz="1200" dirty="0"/>
              <a:t>многопрофильный колледж им. Бартенева В.В.</a:t>
            </a:r>
          </a:p>
          <a:p>
            <a:pPr lvl="0"/>
            <a:r>
              <a:rPr lang="ru-RU" sz="1200" dirty="0"/>
              <a:t>Поволжский строительно-энергетический колледж им. П. </a:t>
            </a:r>
            <a:r>
              <a:rPr lang="ru-RU" sz="1200" dirty="0" err="1"/>
              <a:t>Мачнева</a:t>
            </a:r>
            <a:endParaRPr lang="ru-RU" sz="1200" dirty="0"/>
          </a:p>
          <a:p>
            <a:pPr lvl="0"/>
            <a:r>
              <a:rPr lang="ru-RU" sz="1200" dirty="0"/>
              <a:t>Колледж технического и художественного образования </a:t>
            </a:r>
            <a:r>
              <a:rPr lang="ru-RU" sz="1200" dirty="0" err="1"/>
              <a:t>г.Тольятти</a:t>
            </a:r>
            <a:endParaRPr lang="ru-RU" sz="1200" dirty="0"/>
          </a:p>
          <a:p>
            <a:pPr lvl="0"/>
            <a:r>
              <a:rPr lang="ru-RU" sz="1200" dirty="0"/>
              <a:t>Тольяттинский индустриально-педагогический колледж</a:t>
            </a:r>
          </a:p>
          <a:p>
            <a:pPr lvl="0"/>
            <a:r>
              <a:rPr lang="ru-RU" sz="1200" dirty="0"/>
              <a:t>Губернский колледж г. Сызрани</a:t>
            </a:r>
          </a:p>
          <a:p>
            <a:pPr lvl="0"/>
            <a:r>
              <a:rPr lang="ru-RU" sz="1200" dirty="0"/>
              <a:t>Октябрьский техникум строительных и сервисных технологий им. В.Г. </a:t>
            </a:r>
            <a:r>
              <a:rPr lang="ru-RU" sz="1200" dirty="0" err="1"/>
              <a:t>Кубасова</a:t>
            </a:r>
            <a:endParaRPr lang="ru-RU" sz="1200" dirty="0"/>
          </a:p>
          <a:p>
            <a:pPr lvl="0"/>
            <a:r>
              <a:rPr lang="ru-RU" sz="1200" dirty="0"/>
              <a:t>Самарский техникум промышленных технологий </a:t>
            </a:r>
          </a:p>
          <a:p>
            <a:pPr lvl="0"/>
            <a:r>
              <a:rPr lang="ru-RU" sz="1200" dirty="0"/>
              <a:t>Тольяттинский электротехнический </a:t>
            </a:r>
            <a:r>
              <a:rPr lang="ru-RU" sz="1200" dirty="0" smtClean="0"/>
              <a:t>техникум</a:t>
            </a:r>
            <a:endParaRPr lang="ru-RU" sz="1200" dirty="0"/>
          </a:p>
          <a:p>
            <a:pPr lvl="0"/>
            <a:r>
              <a:rPr lang="ru-RU" sz="1200" dirty="0"/>
              <a:t>Технологический колледж имени Н.Д. Кузнецова</a:t>
            </a:r>
          </a:p>
          <a:p>
            <a:r>
              <a:rPr lang="ru-RU" sz="1200" b="1" dirty="0"/>
              <a:t> </a:t>
            </a:r>
            <a:endParaRPr lang="ru-RU" sz="1200" dirty="0"/>
          </a:p>
          <a:p>
            <a:r>
              <a:rPr lang="ru-RU" sz="1200" b="1" dirty="0" smtClean="0"/>
              <a:t>ПАВИЛЬОН №5 - ТРАНСПОРТ И ЛОГИСТИКА</a:t>
            </a:r>
            <a:endParaRPr lang="ru-RU" sz="1200" dirty="0" smtClean="0"/>
          </a:p>
          <a:p>
            <a:pPr lvl="0"/>
            <a:r>
              <a:rPr lang="ru-RU" sz="1200" dirty="0" smtClean="0"/>
              <a:t>Самарский </a:t>
            </a:r>
            <a:r>
              <a:rPr lang="ru-RU" sz="1200" dirty="0"/>
              <a:t>колледж сервиса производственного оборудования имени Героя Российской Федерации Е.В. Золотухина</a:t>
            </a:r>
          </a:p>
          <a:p>
            <a:pPr lvl="0"/>
            <a:r>
              <a:rPr lang="ru-RU" sz="1200" dirty="0"/>
              <a:t>Тольяттинский машиностроительный колледж</a:t>
            </a:r>
          </a:p>
          <a:p>
            <a:pPr lvl="0"/>
            <a:r>
              <a:rPr lang="ru-RU" sz="1200" dirty="0"/>
              <a:t>Тольяттинский индустриально-педагогический колледж</a:t>
            </a:r>
          </a:p>
          <a:p>
            <a:pPr lvl="0"/>
            <a:r>
              <a:rPr lang="ru-RU" sz="1200" dirty="0"/>
              <a:t>Самарский машиностроительный колледж  </a:t>
            </a:r>
          </a:p>
          <a:p>
            <a:pPr lvl="0"/>
            <a:r>
              <a:rPr lang="ru-RU" sz="1200" dirty="0"/>
              <a:t>Тольяттинский электротехнический техникум</a:t>
            </a:r>
          </a:p>
          <a:p>
            <a:pPr lvl="0"/>
            <a:r>
              <a:rPr lang="ru-RU" sz="1200" dirty="0"/>
              <a:t>Самарский государственный университет путей сообщения  (Самарский колледж железнодорожного транспорта имени А.А. </a:t>
            </a:r>
            <a:r>
              <a:rPr lang="ru-RU" sz="1200" dirty="0" err="1"/>
              <a:t>Буянова</a:t>
            </a:r>
            <a:endParaRPr lang="ru-RU" sz="1200" dirty="0"/>
          </a:p>
          <a:p>
            <a:pPr marL="0" lvl="0" indent="0">
              <a:buNone/>
            </a:pPr>
            <a:endParaRPr lang="ru-RU" sz="1200" dirty="0"/>
          </a:p>
          <a:p>
            <a:pPr marL="0" indent="0" eaLnBrk="1" hangingPunct="1"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529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69A671-EAEB-4902-83D8-AF5C37742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</a:rPr>
              <a:t>2. Из Концепции проведения Фестиваля студентов СПО на региональном уровне 2 октября</a:t>
            </a:r>
            <a:endParaRPr lang="ru-RU" altLang="ru-RU" sz="1800" b="1" dirty="0">
              <a:solidFill>
                <a:schemeClr val="bg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4E8713-1F58-4C97-91BC-D664E5540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772816"/>
            <a:ext cx="7560840" cy="4608934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b="1" dirty="0" smtClean="0"/>
              <a:t>РАСПРЕДЕЛЕНИЕ ПО ТЕМАТИЧЕСКИМ ВЫСТАВОЧНЫМ ПАВИЛЬОНАМ</a:t>
            </a:r>
          </a:p>
          <a:p>
            <a:pPr marL="0" indent="0" algn="ctr">
              <a:buNone/>
            </a:pPr>
            <a:endParaRPr lang="ru-RU" sz="1200" b="1" dirty="0" smtClean="0"/>
          </a:p>
          <a:p>
            <a:r>
              <a:rPr lang="ru-RU" sz="1200" b="1" dirty="0" smtClean="0"/>
              <a:t>ПАВИЛЬОН №6 – ОБРАЗОВАНИЕ</a:t>
            </a:r>
            <a:endParaRPr lang="ru-RU" sz="1200" dirty="0" smtClean="0"/>
          </a:p>
          <a:p>
            <a:pPr lvl="0"/>
            <a:r>
              <a:rPr lang="ru-RU" sz="1200" dirty="0" smtClean="0"/>
              <a:t>Губернский </a:t>
            </a:r>
            <a:r>
              <a:rPr lang="ru-RU" sz="1200" dirty="0"/>
              <a:t>колледж г. Сызрани</a:t>
            </a:r>
          </a:p>
          <a:p>
            <a:pPr lvl="0"/>
            <a:r>
              <a:rPr lang="ru-RU" sz="1200" dirty="0"/>
              <a:t>Тольяттинский социально-педагогический колледж</a:t>
            </a:r>
          </a:p>
          <a:p>
            <a:pPr lvl="0"/>
            <a:r>
              <a:rPr lang="ru-RU" sz="1200" dirty="0"/>
              <a:t>Колледж гуманитарных и социально-педагогических дисциплин имени Святителя Алексия, Митрополита Московского</a:t>
            </a:r>
          </a:p>
          <a:p>
            <a:pPr lvl="0"/>
            <a:r>
              <a:rPr lang="ru-RU" sz="1200" dirty="0"/>
              <a:t>Губернский колледж города Похвистнево</a:t>
            </a:r>
          </a:p>
          <a:p>
            <a:pPr lvl="0"/>
            <a:r>
              <a:rPr lang="ru-RU" sz="1200" dirty="0"/>
              <a:t>Чапаевский губернский колледж им. О. </a:t>
            </a:r>
            <a:r>
              <a:rPr lang="ru-RU" sz="1200" dirty="0" err="1"/>
              <a:t>Колычева</a:t>
            </a:r>
            <a:endParaRPr lang="ru-RU" sz="1200" dirty="0"/>
          </a:p>
          <a:p>
            <a:pPr lvl="0"/>
            <a:r>
              <a:rPr lang="ru-RU" sz="1200" dirty="0"/>
              <a:t>Самарский социально-педагогический колледж</a:t>
            </a:r>
          </a:p>
          <a:p>
            <a:pPr lvl="0"/>
            <a:r>
              <a:rPr lang="ru-RU" sz="1200" dirty="0"/>
              <a:t>Самарский государственный социально-педагогический университет</a:t>
            </a:r>
          </a:p>
          <a:p>
            <a:pPr lvl="0"/>
            <a:r>
              <a:rPr lang="ru-RU" sz="1200" dirty="0"/>
              <a:t>Московский городской педагогический университет — филиал в г. Самара</a:t>
            </a:r>
          </a:p>
          <a:p>
            <a:r>
              <a:rPr lang="ru-RU" sz="1200" b="1" dirty="0"/>
              <a:t> </a:t>
            </a:r>
            <a:endParaRPr lang="ru-RU" sz="1200" dirty="0"/>
          </a:p>
          <a:p>
            <a:r>
              <a:rPr lang="ru-RU" sz="1200" b="1" dirty="0" smtClean="0"/>
              <a:t>ПАВИЛЬОН №7 – МЕДИЦИНА</a:t>
            </a:r>
            <a:endParaRPr lang="ru-RU" sz="1200" dirty="0" smtClean="0"/>
          </a:p>
          <a:p>
            <a:pPr lvl="0"/>
            <a:r>
              <a:rPr lang="ru-RU" sz="1200" dirty="0" smtClean="0"/>
              <a:t>Самарский </a:t>
            </a:r>
            <a:r>
              <a:rPr lang="ru-RU" sz="1200" dirty="0"/>
              <a:t>медицинский колледж </a:t>
            </a:r>
            <a:r>
              <a:rPr lang="ru-RU" sz="1200" dirty="0" err="1"/>
              <a:t>им.Н.Ляпиной</a:t>
            </a:r>
            <a:endParaRPr lang="ru-RU" sz="1200" dirty="0"/>
          </a:p>
          <a:p>
            <a:pPr lvl="0"/>
            <a:r>
              <a:rPr lang="ru-RU" sz="1200" dirty="0"/>
              <a:t>Тольяттинский медицинский колледж</a:t>
            </a:r>
          </a:p>
          <a:p>
            <a:pPr lvl="0"/>
            <a:r>
              <a:rPr lang="ru-RU" sz="1200" dirty="0" err="1"/>
              <a:t>Сызранский</a:t>
            </a:r>
            <a:r>
              <a:rPr lang="ru-RU" sz="1200" dirty="0"/>
              <a:t> медико-гуманитарный колледж</a:t>
            </a:r>
          </a:p>
          <a:p>
            <a:pPr lvl="0"/>
            <a:r>
              <a:rPr lang="ru-RU" sz="1200" dirty="0"/>
              <a:t>Самарский государственный медицинский университет</a:t>
            </a:r>
          </a:p>
          <a:p>
            <a:pPr lvl="0"/>
            <a:r>
              <a:rPr lang="ru-RU" sz="1200" dirty="0"/>
              <a:t>РЕАВИЗ</a:t>
            </a:r>
          </a:p>
          <a:p>
            <a:pPr marL="0" lvl="0" indent="0">
              <a:buNone/>
            </a:pPr>
            <a:endParaRPr lang="ru-RU" sz="1200" dirty="0"/>
          </a:p>
          <a:p>
            <a:pPr marL="0" indent="0" eaLnBrk="1" hangingPunct="1"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8164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69A671-EAEB-4902-83D8-AF5C37742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</a:rPr>
              <a:t>2. Из Концепции проведения Фестиваля студентов СПО на региональном уровне 2 октября</a:t>
            </a:r>
            <a:endParaRPr lang="ru-RU" altLang="ru-RU" sz="1800" b="1" dirty="0">
              <a:solidFill>
                <a:schemeClr val="bg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4E8713-1F58-4C97-91BC-D664E5540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7704" y="1844824"/>
            <a:ext cx="6120680" cy="4608934"/>
          </a:xfrm>
        </p:spPr>
        <p:txBody>
          <a:bodyPr/>
          <a:lstStyle/>
          <a:p>
            <a:r>
              <a:rPr lang="ru-RU" sz="1200" b="1" dirty="0" smtClean="0"/>
              <a:t>ПАВИЛЬОН №8 - СЕЛЬСКОЕ ХОЗЯЙСТВО</a:t>
            </a:r>
            <a:endParaRPr lang="ru-RU" sz="1200" dirty="0" smtClean="0"/>
          </a:p>
          <a:p>
            <a:pPr lvl="0"/>
            <a:r>
              <a:rPr lang="ru-RU" sz="1200" dirty="0" err="1" smtClean="0"/>
              <a:t>Безенчукский</a:t>
            </a:r>
            <a:r>
              <a:rPr lang="ru-RU" sz="1200" dirty="0" smtClean="0"/>
              <a:t> </a:t>
            </a:r>
            <a:r>
              <a:rPr lang="ru-RU" sz="1200" dirty="0"/>
              <a:t>аграрный техникум</a:t>
            </a:r>
          </a:p>
          <a:p>
            <a:pPr lvl="0"/>
            <a:r>
              <a:rPr lang="ru-RU" sz="1200" dirty="0" err="1"/>
              <a:t>Усольский</a:t>
            </a:r>
            <a:r>
              <a:rPr lang="ru-RU" sz="1200" dirty="0"/>
              <a:t> сельскохозяйственный техникум?</a:t>
            </a:r>
          </a:p>
          <a:p>
            <a:pPr lvl="0"/>
            <a:r>
              <a:rPr lang="ru-RU" sz="1200" dirty="0"/>
              <a:t>Сергиевский губернский техникум</a:t>
            </a:r>
          </a:p>
          <a:p>
            <a:pPr lvl="0"/>
            <a:r>
              <a:rPr lang="ru-RU" sz="1200" dirty="0"/>
              <a:t>Красноярский государственный техникум</a:t>
            </a:r>
          </a:p>
          <a:p>
            <a:pPr lvl="0"/>
            <a:r>
              <a:rPr lang="ru-RU" sz="1200" dirty="0" err="1"/>
              <a:t>Кинельский</a:t>
            </a:r>
            <a:r>
              <a:rPr lang="ru-RU" sz="1200" dirty="0"/>
              <a:t> государственный техникум</a:t>
            </a:r>
          </a:p>
          <a:p>
            <a:pPr lvl="0"/>
            <a:r>
              <a:rPr lang="ru-RU" sz="1200" dirty="0" err="1"/>
              <a:t>Хворостянский</a:t>
            </a:r>
            <a:r>
              <a:rPr lang="ru-RU" sz="1200" dirty="0"/>
              <a:t> государственный техникум им. Юрия Рябова</a:t>
            </a:r>
          </a:p>
          <a:p>
            <a:pPr lvl="0"/>
            <a:r>
              <a:rPr lang="ru-RU" sz="1200" dirty="0" err="1"/>
              <a:t>Кинель</a:t>
            </a:r>
            <a:r>
              <a:rPr lang="ru-RU" sz="1200" dirty="0"/>
              <a:t>-Черкасский сельскохозяйственный техникум</a:t>
            </a:r>
          </a:p>
          <a:p>
            <a:pPr lvl="0"/>
            <a:r>
              <a:rPr lang="ru-RU" sz="1200" dirty="0"/>
              <a:t>Самарский государственный аграрный университет</a:t>
            </a:r>
          </a:p>
          <a:p>
            <a:r>
              <a:rPr lang="ru-RU" sz="1200" b="1" dirty="0"/>
              <a:t> </a:t>
            </a:r>
            <a:endParaRPr lang="ru-RU" sz="1200" dirty="0"/>
          </a:p>
          <a:p>
            <a:r>
              <a:rPr lang="ru-RU" sz="1200" b="1" dirty="0" smtClean="0"/>
              <a:t>ПАВИЛЬОНЫ №9, 10 - ТВОРЧЕСТВО И ДИЗАЙН</a:t>
            </a:r>
            <a:endParaRPr lang="ru-RU" sz="1200" dirty="0" smtClean="0"/>
          </a:p>
          <a:p>
            <a:pPr lvl="0"/>
            <a:r>
              <a:rPr lang="ru-RU" sz="1200" dirty="0" smtClean="0"/>
              <a:t>Самарский </a:t>
            </a:r>
            <a:r>
              <a:rPr lang="ru-RU" sz="1200" dirty="0"/>
              <a:t>государственный колледж</a:t>
            </a:r>
          </a:p>
          <a:p>
            <a:pPr lvl="0"/>
            <a:r>
              <a:rPr lang="ru-RU" sz="1200" dirty="0"/>
              <a:t>Поволжский государственный колледж</a:t>
            </a:r>
          </a:p>
          <a:p>
            <a:pPr lvl="0"/>
            <a:r>
              <a:rPr lang="ru-RU" sz="1200" dirty="0"/>
              <a:t>Колледж технического и художественного образования </a:t>
            </a:r>
            <a:r>
              <a:rPr lang="ru-RU" sz="1200" dirty="0" err="1"/>
              <a:t>г.Тольятти</a:t>
            </a:r>
            <a:endParaRPr lang="ru-RU" sz="1200" dirty="0"/>
          </a:p>
          <a:p>
            <a:pPr lvl="0"/>
            <a:r>
              <a:rPr lang="ru-RU" sz="1200" dirty="0"/>
              <a:t>Самарский государственный колледж сервисных технологий и дизайна</a:t>
            </a:r>
          </a:p>
          <a:p>
            <a:pPr lvl="0"/>
            <a:r>
              <a:rPr lang="ru-RU" sz="1200" dirty="0"/>
              <a:t>Самарское областное училище культуры и искусств</a:t>
            </a:r>
          </a:p>
          <a:p>
            <a:pPr lvl="0"/>
            <a:r>
              <a:rPr lang="ru-RU" sz="1200" dirty="0" err="1"/>
              <a:t>Сызранский</a:t>
            </a:r>
            <a:r>
              <a:rPr lang="ru-RU" sz="1200" dirty="0"/>
              <a:t> колледж искусств и культуры им. О.Н. </a:t>
            </a:r>
            <a:r>
              <a:rPr lang="ru-RU" sz="1200" dirty="0" err="1"/>
              <a:t>Носцовой</a:t>
            </a:r>
            <a:endParaRPr lang="ru-RU" sz="1200" dirty="0"/>
          </a:p>
          <a:p>
            <a:pPr lvl="0"/>
            <a:r>
              <a:rPr lang="ru-RU" sz="1200" dirty="0"/>
              <a:t>Самарское художественное училище имени </a:t>
            </a:r>
            <a:r>
              <a:rPr lang="ru-RU" sz="1200" dirty="0" err="1"/>
              <a:t>К.С.Петрова</a:t>
            </a:r>
            <a:r>
              <a:rPr lang="ru-RU" sz="1200" dirty="0"/>
              <a:t>-Водкина</a:t>
            </a:r>
          </a:p>
          <a:p>
            <a:pPr lvl="0"/>
            <a:r>
              <a:rPr lang="ru-RU" sz="1200" dirty="0"/>
              <a:t>Тольяттинский музыкальный колледж имени </a:t>
            </a:r>
            <a:r>
              <a:rPr lang="ru-RU" sz="1200" dirty="0" err="1"/>
              <a:t>Р.К.Щедрина</a:t>
            </a:r>
            <a:endParaRPr lang="ru-RU" sz="1200" dirty="0"/>
          </a:p>
          <a:p>
            <a:pPr lvl="0"/>
            <a:r>
              <a:rPr lang="ru-RU" sz="1200" dirty="0"/>
              <a:t>Самарское музыкальное училище им. Д.Г. Шаталова</a:t>
            </a:r>
          </a:p>
          <a:p>
            <a:pPr lvl="0"/>
            <a:r>
              <a:rPr lang="ru-RU" sz="1200" dirty="0"/>
              <a:t>Самарский государственный институт культуры</a:t>
            </a:r>
          </a:p>
          <a:p>
            <a:pPr marL="0" indent="0">
              <a:buNone/>
            </a:pPr>
            <a:endParaRPr lang="ru-RU" sz="1200" dirty="0"/>
          </a:p>
          <a:p>
            <a:pPr marL="0" lvl="0" indent="0">
              <a:buNone/>
            </a:pPr>
            <a:endParaRPr lang="ru-RU" sz="1200" dirty="0"/>
          </a:p>
          <a:p>
            <a:pPr marL="0" indent="0" eaLnBrk="1" hangingPunct="1"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1379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69A671-EAEB-4902-83D8-AF5C37742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</a:rPr>
              <a:t>2. Из Концепции проведения Фестиваля студентов СПО на региональном уровне 2 октября</a:t>
            </a:r>
            <a:endParaRPr lang="ru-RU" altLang="ru-RU" sz="1800" b="1" dirty="0">
              <a:solidFill>
                <a:schemeClr val="bg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4E8713-1F58-4C97-91BC-D664E5540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7704" y="2132856"/>
            <a:ext cx="6120680" cy="3024336"/>
          </a:xfrm>
        </p:spPr>
        <p:txBody>
          <a:bodyPr/>
          <a:lstStyle/>
          <a:p>
            <a:pPr marL="0" indent="0">
              <a:buNone/>
            </a:pPr>
            <a:r>
              <a:rPr lang="ru-RU" sz="1200" b="1" dirty="0" smtClean="0"/>
              <a:t>ПАВИЛЬОНЫ №11, 12 - СЕРВИС И ЭКОНОМИКА</a:t>
            </a:r>
            <a:endParaRPr lang="ru-RU" sz="1200" dirty="0" smtClean="0"/>
          </a:p>
          <a:p>
            <a:pPr lvl="0"/>
            <a:r>
              <a:rPr lang="ru-RU" sz="1200" dirty="0" smtClean="0"/>
              <a:t>Самарский </a:t>
            </a:r>
            <a:r>
              <a:rPr lang="ru-RU" sz="1200" dirty="0"/>
              <a:t>техникум кулинарного искусства</a:t>
            </a:r>
          </a:p>
          <a:p>
            <a:pPr lvl="0"/>
            <a:r>
              <a:rPr lang="ru-RU" sz="1200" dirty="0"/>
              <a:t>Самарский торгово-экономический колледж</a:t>
            </a:r>
          </a:p>
          <a:p>
            <a:pPr lvl="0"/>
            <a:r>
              <a:rPr lang="ru-RU" sz="1200" dirty="0"/>
              <a:t>Тольяттинский колледж сервисных технологий и предпринимательства</a:t>
            </a:r>
          </a:p>
          <a:p>
            <a:pPr lvl="0"/>
            <a:r>
              <a:rPr lang="ru-RU" sz="1200" dirty="0" err="1"/>
              <a:t>Новокуйбышевский</a:t>
            </a:r>
            <a:r>
              <a:rPr lang="ru-RU" sz="1200" dirty="0"/>
              <a:t> гуманитарно-технологический колледж</a:t>
            </a:r>
          </a:p>
          <a:p>
            <a:pPr lvl="0"/>
            <a:r>
              <a:rPr lang="ru-RU" sz="1200" dirty="0"/>
              <a:t>Самарский государственный колледж сервисных технологий и дизайна</a:t>
            </a:r>
          </a:p>
          <a:p>
            <a:pPr lvl="0"/>
            <a:r>
              <a:rPr lang="ru-RU" sz="1200" dirty="0"/>
              <a:t>Поволжский государственный колледж</a:t>
            </a:r>
          </a:p>
          <a:p>
            <a:pPr lvl="0"/>
            <a:r>
              <a:rPr lang="ru-RU" sz="1200" dirty="0"/>
              <a:t>Тольяттинский социально-экономический колледж</a:t>
            </a:r>
          </a:p>
          <a:p>
            <a:pPr lvl="0"/>
            <a:r>
              <a:rPr lang="ru-RU" sz="1200" dirty="0"/>
              <a:t>Поволжский государственный университет сервиса</a:t>
            </a:r>
          </a:p>
          <a:p>
            <a:pPr lvl="0"/>
            <a:r>
              <a:rPr lang="ru-RU" sz="1200" dirty="0"/>
              <a:t>Самарский государственный экономический университет</a:t>
            </a:r>
          </a:p>
          <a:p>
            <a:pPr lvl="0"/>
            <a:r>
              <a:rPr lang="ru-RU" sz="1200" dirty="0"/>
              <a:t>Международный институт рынка</a:t>
            </a:r>
          </a:p>
          <a:p>
            <a:pPr lvl="0"/>
            <a:r>
              <a:rPr lang="ru-RU" sz="1200" dirty="0"/>
              <a:t>Тольяттинская академия управления</a:t>
            </a:r>
          </a:p>
          <a:p>
            <a:r>
              <a:rPr lang="ru-RU" sz="1200" dirty="0"/>
              <a:t>Волжский университет им. Татищева</a:t>
            </a:r>
          </a:p>
          <a:p>
            <a:pPr marL="0" lvl="0" indent="0">
              <a:buNone/>
            </a:pPr>
            <a:endParaRPr lang="ru-RU" sz="1200" dirty="0"/>
          </a:p>
          <a:p>
            <a:pPr marL="0" indent="0" eaLnBrk="1" hangingPunct="1"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254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69A671-EAEB-4902-83D8-AF5C37742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</a:rPr>
              <a:t>2. Из Концепции проведения Фестиваля студентов СПО на региональном уровне 2 октября</a:t>
            </a:r>
            <a:endParaRPr lang="ru-RU" altLang="ru-RU" sz="1800" b="1" dirty="0">
              <a:solidFill>
                <a:schemeClr val="bg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4E8713-1F58-4C97-91BC-D664E5540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988840"/>
            <a:ext cx="6840760" cy="3168352"/>
          </a:xfrm>
        </p:spPr>
        <p:txBody>
          <a:bodyPr/>
          <a:lstStyle/>
          <a:p>
            <a:pPr marL="0" lvl="0" indent="0">
              <a:buNone/>
            </a:pPr>
            <a:endParaRPr lang="ru-RU" sz="1200" dirty="0"/>
          </a:p>
          <a:p>
            <a:pPr marL="0" indent="0" eaLnBrk="1" hangingPunct="1">
              <a:buNone/>
            </a:pPr>
            <a:endParaRPr lang="ru-RU" alt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348880"/>
            <a:ext cx="734481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Для увеличения активности зрителей и повышения посещаемости выставочных павильонов предусмотрено проведение </a:t>
            </a:r>
            <a:r>
              <a:rPr lang="ru-RU" sz="1400" b="1" dirty="0"/>
              <a:t>КВЕСТА</a:t>
            </a:r>
            <a:r>
              <a:rPr lang="ru-RU" sz="1400" dirty="0"/>
              <a:t>. Для участия в квесте каждый посетитель получает маршрутный лист с номерами павильонов, в которых будут организованы станции </a:t>
            </a:r>
            <a:r>
              <a:rPr lang="ru-RU" sz="1400" dirty="0" err="1"/>
              <a:t>квеста</a:t>
            </a:r>
            <a:r>
              <a:rPr lang="ru-RU" sz="1400" dirty="0"/>
              <a:t>. За правильное выполнение задания </a:t>
            </a:r>
            <a:r>
              <a:rPr lang="ru-RU" sz="1400" dirty="0" err="1"/>
              <a:t>квеста</a:t>
            </a:r>
            <a:r>
              <a:rPr lang="ru-RU" sz="1400" dirty="0"/>
              <a:t> каждый его участник получает штемпельную отметку в маршрутном листе. Полностью заполненные маршрутные листы участвуют в розыгрыше ценных призов – ноутбук, жесткий диск, наушники. </a:t>
            </a:r>
          </a:p>
          <a:p>
            <a:pPr algn="just"/>
            <a:r>
              <a:rPr lang="ru-RU" sz="1400" dirty="0"/>
              <a:t>Во время проведения выставки предусмотрено </a:t>
            </a:r>
            <a:r>
              <a:rPr lang="ru-RU" sz="1400" b="1" dirty="0"/>
              <a:t>онлайн трансляция из выставочных павильонов на сцену </a:t>
            </a:r>
            <a:r>
              <a:rPr lang="ru-RU" sz="1400" dirty="0"/>
              <a:t>- один из ведущих в сопровождении видео оператора находится на площади, заходит в шатры, берет интервью, делает обзоры мастер-классов и т.д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 smtClean="0">
                <a:solidFill>
                  <a:srgbClr val="C00000"/>
                </a:solidFill>
              </a:rPr>
              <a:t>В квесте участвуют студенты ПОО г. Самары. Остальные – по желанию.</a:t>
            </a:r>
          </a:p>
          <a:p>
            <a:pPr algn="ctr"/>
            <a:endParaRPr lang="ru-RU" sz="1400" dirty="0">
              <a:solidFill>
                <a:srgbClr val="C00000"/>
              </a:solidFill>
            </a:endParaRPr>
          </a:p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******************************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Подробно об организации участия ПОО в Фестивале студентов на пл. Куйбышева в следующим совещаниях.</a:t>
            </a:r>
          </a:p>
        </p:txBody>
      </p:sp>
    </p:spTree>
    <p:extLst>
      <p:ext uri="{BB962C8B-B14F-4D97-AF65-F5344CB8AC3E}">
        <p14:creationId xmlns:p14="http://schemas.microsoft.com/office/powerpoint/2010/main" val="19141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DAE887-A74B-4428-9192-06FE65F8F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229600" cy="837332"/>
          </a:xfrm>
        </p:spPr>
        <p:txBody>
          <a:bodyPr/>
          <a:lstStyle/>
          <a:p>
            <a:pPr algn="r" eaLnBrk="1" hangingPunct="1"/>
            <a:r>
              <a:rPr lang="ru-RU" altLang="ru-RU" sz="3600" dirty="0" smtClean="0">
                <a:solidFill>
                  <a:schemeClr val="bg1"/>
                </a:solidFill>
              </a:rPr>
              <a:t>Что необходимо сделать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02C510-96A2-41D2-B1BA-15FC83323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085336" cy="3877890"/>
          </a:xfrm>
        </p:spPr>
        <p:txBody>
          <a:bodyPr/>
          <a:lstStyle/>
          <a:p>
            <a:pPr marL="0" indent="0" eaLnBrk="1" hangingPunct="1">
              <a:buNone/>
            </a:pPr>
            <a:endParaRPr lang="ru-RU" altLang="ru-RU" sz="1600" b="1" dirty="0" smtClean="0">
              <a:solidFill>
                <a:srgbClr val="025198"/>
              </a:solidFill>
            </a:endParaRPr>
          </a:p>
          <a:p>
            <a:pPr marL="0" indent="0" eaLnBrk="1" hangingPunct="1">
              <a:buNone/>
            </a:pPr>
            <a:r>
              <a:rPr lang="ru-RU" altLang="ru-RU" sz="1600" b="1" dirty="0" smtClean="0">
                <a:solidFill>
                  <a:srgbClr val="025198"/>
                </a:solidFill>
              </a:rPr>
              <a:t>ПОО</a:t>
            </a:r>
          </a:p>
          <a:p>
            <a:pPr marL="457200" indent="-457200" eaLnBrk="1" hangingPunct="1">
              <a:buAutoNum type="arabicPeriod"/>
            </a:pPr>
            <a:r>
              <a:rPr lang="ru-RU" sz="1600" dirty="0" smtClean="0"/>
              <a:t>Спланировать и начать подготовку мастер-классов, </a:t>
            </a:r>
            <a:r>
              <a:rPr lang="ru-RU" sz="1600" dirty="0" err="1" smtClean="0"/>
              <a:t>профпроб</a:t>
            </a:r>
            <a:r>
              <a:rPr lang="ru-RU" sz="1600" dirty="0" smtClean="0"/>
              <a:t> (по возможности), иных интерактивных форм работы, представляющих наиболее массовые направления подготовки и достижения.</a:t>
            </a:r>
          </a:p>
          <a:p>
            <a:pPr marL="457200" indent="-457200" eaLnBrk="1" hangingPunct="1">
              <a:buAutoNum type="arabicPeriod"/>
            </a:pPr>
            <a:r>
              <a:rPr lang="ru-RU" sz="1600" dirty="0" smtClean="0"/>
              <a:t>Согласование: с кем, в каком режиме?</a:t>
            </a:r>
          </a:p>
        </p:txBody>
      </p:sp>
    </p:spTree>
    <p:extLst>
      <p:ext uri="{BB962C8B-B14F-4D97-AF65-F5344CB8AC3E}">
        <p14:creationId xmlns:p14="http://schemas.microsoft.com/office/powerpoint/2010/main" val="259131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DE02F56-69BE-465D-AD58-C0281DCC2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algn="r" eaLnBrk="1" hangingPunct="1"/>
            <a:r>
              <a:rPr lang="ru-RU" altLang="ru-RU" sz="4000" dirty="0" smtClean="0">
                <a:solidFill>
                  <a:schemeClr val="bg1"/>
                </a:solidFill>
              </a:rPr>
              <a:t>Подытожим</a:t>
            </a:r>
            <a:endParaRPr lang="ru-RU" altLang="ru-RU" sz="4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2132856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66CC"/>
                </a:solidFill>
              </a:rPr>
              <a:t>ПОО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Не </a:t>
            </a:r>
            <a:r>
              <a:rPr lang="ru-RU" dirty="0"/>
              <a:t>позднее 14.00 7 </a:t>
            </a:r>
            <a:r>
              <a:rPr lang="ru-RU" dirty="0" smtClean="0"/>
              <a:t>сентября направить </a:t>
            </a:r>
            <a:r>
              <a:rPr lang="ru-RU" dirty="0"/>
              <a:t>в территориальное </a:t>
            </a:r>
            <a:r>
              <a:rPr lang="ru-RU" dirty="0" smtClean="0"/>
              <a:t>управление МОиН заполненную форму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Начать подготовку мастер-классов, </a:t>
            </a:r>
            <a:r>
              <a:rPr lang="ru-RU" dirty="0" err="1" smtClean="0"/>
              <a:t>профпроб</a:t>
            </a:r>
            <a:r>
              <a:rPr lang="ru-RU" dirty="0" smtClean="0"/>
              <a:t> (по возможности), иных интерактивных мероприятий для участия в Фестивале студентов.</a:t>
            </a:r>
            <a:endParaRPr lang="ru-RU" dirty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66CC"/>
                </a:solidFill>
              </a:rPr>
              <a:t>ТУ  МОиН</a:t>
            </a:r>
            <a:endParaRPr lang="ru-RU" b="1" dirty="0">
              <a:solidFill>
                <a:srgbClr val="0066CC"/>
              </a:solidFill>
            </a:endParaRPr>
          </a:p>
          <a:p>
            <a:r>
              <a:rPr lang="ru-RU" dirty="0" smtClean="0"/>
              <a:t>Сделать и направить </a:t>
            </a:r>
            <a:r>
              <a:rPr lang="ru-RU" dirty="0"/>
              <a:t>сводную информацию (по форме 2) </a:t>
            </a:r>
            <a:r>
              <a:rPr lang="ru-RU" dirty="0" smtClean="0"/>
              <a:t>в </a:t>
            </a:r>
            <a:r>
              <a:rPr lang="ru-RU" dirty="0"/>
              <a:t>ЦПО Самарской области на </a:t>
            </a:r>
            <a:r>
              <a:rPr lang="ru-RU" dirty="0" smtClean="0">
                <a:hlinkClick r:id="rId3"/>
              </a:rPr>
              <a:t>svelkina@list.ru</a:t>
            </a:r>
            <a:r>
              <a:rPr lang="ru-RU" dirty="0" smtClean="0"/>
              <a:t> не </a:t>
            </a:r>
            <a:r>
              <a:rPr lang="ru-RU" dirty="0"/>
              <a:t>позднее 10.00 8 сентября.</a:t>
            </a:r>
          </a:p>
          <a:p>
            <a:r>
              <a:rPr lang="ru-RU" dirty="0"/>
              <a:t>	</a:t>
            </a:r>
            <a:endParaRPr lang="ru-RU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72108"/>
            <a:ext cx="6181880" cy="6127011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902300" y="6394770"/>
            <a:ext cx="60486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8F1748-C9EB-4531-8B5F-76650FF87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algn="r" eaLnBrk="1" hangingPunct="1"/>
            <a:r>
              <a:rPr lang="ru-RU" altLang="ru-RU" sz="4000" dirty="0" smtClean="0">
                <a:solidFill>
                  <a:schemeClr val="bg1"/>
                </a:solidFill>
              </a:rPr>
              <a:t>Что п</a:t>
            </a:r>
            <a:r>
              <a:rPr lang="ru-RU" altLang="ru-RU" sz="4000" dirty="0" smtClean="0">
                <a:solidFill>
                  <a:schemeClr val="bg1"/>
                </a:solidFill>
              </a:rPr>
              <a:t>редстоит</a:t>
            </a:r>
            <a:endParaRPr lang="ru-RU" altLang="ru-RU" sz="4000" dirty="0">
              <a:solidFill>
                <a:schemeClr val="bg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C4F871-8126-48A9-BD0F-665E1D7D5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592" y="2060848"/>
            <a:ext cx="7869312" cy="3240360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ru-RU" altLang="ru-RU" sz="2000" dirty="0" smtClean="0"/>
              <a:t>Участие в </a:t>
            </a:r>
            <a:r>
              <a:rPr lang="ru-RU" altLang="ru-RU" sz="2000" dirty="0"/>
              <a:t>мероприятиях </a:t>
            </a:r>
            <a:r>
              <a:rPr lang="ru-RU" altLang="ru-RU" sz="2000" dirty="0" smtClean="0"/>
              <a:t>Дня СПО согласно плана</a:t>
            </a:r>
            <a:r>
              <a:rPr lang="ru-RU" altLang="ru-RU" sz="2000" dirty="0"/>
              <a:t>, утвержденного Министерством просвещения Российской </a:t>
            </a:r>
            <a:r>
              <a:rPr lang="ru-RU" altLang="ru-RU" sz="2000" dirty="0" smtClean="0"/>
              <a:t>Федерации (сентябрь).</a:t>
            </a:r>
          </a:p>
          <a:p>
            <a:pPr marL="514350" indent="-514350" eaLnBrk="1" hangingPunct="1">
              <a:buAutoNum type="arabicPeriod"/>
            </a:pPr>
            <a:r>
              <a:rPr lang="ru-RU" altLang="ru-RU" sz="2000" dirty="0" smtClean="0"/>
              <a:t>Совместная подготовка и проведение Фестиваля студентов СПО на региональном </a:t>
            </a:r>
            <a:r>
              <a:rPr lang="ru-RU" altLang="ru-RU" sz="2000" dirty="0" smtClean="0"/>
              <a:t>уровне (2 октября). </a:t>
            </a:r>
            <a:endParaRPr lang="ru-RU" altLang="ru-RU" sz="2000" dirty="0" smtClean="0"/>
          </a:p>
          <a:p>
            <a:pPr marL="514350" indent="-514350" eaLnBrk="1" hangingPunct="1">
              <a:buAutoNum type="arabicPeriod"/>
            </a:pPr>
            <a:r>
              <a:rPr lang="ru-RU" altLang="ru-RU" sz="2000" dirty="0" smtClean="0"/>
              <a:t>Организация празднования Дня СПО в образовательных организациях (до 1 октября включительно).</a:t>
            </a:r>
          </a:p>
          <a:p>
            <a:pPr marL="514350" indent="-514350" eaLnBrk="1" hangingPunct="1">
              <a:buAutoNum type="arabicPeriod"/>
            </a:pPr>
            <a:r>
              <a:rPr lang="ru-RU" altLang="ru-RU" sz="2000" dirty="0" smtClean="0"/>
              <a:t>Отражение мероприятий на официальных сайтах ПОО и в социальных сетях в форме фото- и видеоотчетов, пресс-релизов и пост-релизов (регулярно).</a:t>
            </a:r>
          </a:p>
        </p:txBody>
      </p:sp>
    </p:spTree>
    <p:extLst>
      <p:ext uri="{BB962C8B-B14F-4D97-AF65-F5344CB8AC3E}">
        <p14:creationId xmlns:p14="http://schemas.microsoft.com/office/powerpoint/2010/main" val="17421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DFF3810-9F83-40AD-8B9E-4264CF8B0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188913"/>
            <a:ext cx="8640960" cy="431775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solidFill>
                  <a:schemeClr val="bg1"/>
                </a:solidFill>
              </a:rPr>
              <a:t>1. О плане мероприятий, утвержденном Минпросвещения России </a:t>
            </a:r>
            <a:endParaRPr lang="ru-RU" altLang="ru-RU" sz="2000" b="1" dirty="0">
              <a:solidFill>
                <a:schemeClr val="bg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F24B441-7076-43B1-9A93-44AC23612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dirty="0"/>
              <a:t>ТЕКСТ СЛАЙДА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4703"/>
            <a:ext cx="9144000" cy="55446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51920" y="6237312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C00000"/>
                </a:solidFill>
              </a:rPr>
              <a:t>день-</a:t>
            </a:r>
            <a:r>
              <a:rPr lang="ru-RU" sz="1600" b="1" dirty="0" err="1" smtClean="0">
                <a:solidFill>
                  <a:srgbClr val="C00000"/>
                </a:solidFill>
              </a:rPr>
              <a:t>спо.рф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/>
              <a:t>   Календарь мероприятий 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6309320"/>
            <a:ext cx="190770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18" y="980728"/>
            <a:ext cx="8460432" cy="46556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47" y="284497"/>
            <a:ext cx="8419306" cy="5425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824" y="5790055"/>
            <a:ext cx="4104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66CC"/>
                </a:solidFill>
              </a:rPr>
              <a:t>МЕТОДИЧЕСКИЕ РЕКОМЕНДАЦИИ  /  ПОЛОЖЕНИЕ</a:t>
            </a:r>
            <a:endParaRPr lang="ru-RU" sz="1200" b="1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DAE887-A74B-4428-9192-06FE65F8F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229600" cy="837332"/>
          </a:xfrm>
        </p:spPr>
        <p:txBody>
          <a:bodyPr/>
          <a:lstStyle/>
          <a:p>
            <a:pPr algn="r" eaLnBrk="1" hangingPunct="1"/>
            <a:r>
              <a:rPr lang="ru-RU" altLang="ru-RU" sz="3600" dirty="0" smtClean="0">
                <a:solidFill>
                  <a:schemeClr val="bg1"/>
                </a:solidFill>
              </a:rPr>
              <a:t>Что необходимо сделать</a:t>
            </a:r>
            <a:endParaRPr lang="ru-RU" altLang="ru-RU" sz="3600" dirty="0">
              <a:solidFill>
                <a:schemeClr val="bg1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02C510-96A2-41D2-B1BA-15FC83323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085336" cy="387789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1600" b="1" dirty="0" smtClean="0">
                <a:solidFill>
                  <a:srgbClr val="025198"/>
                </a:solidFill>
              </a:rPr>
              <a:t>ПОО</a:t>
            </a:r>
          </a:p>
          <a:p>
            <a:pPr marL="457200" indent="-457200" eaLnBrk="1" hangingPunct="1">
              <a:buAutoNum type="arabicPeriod"/>
            </a:pPr>
            <a:r>
              <a:rPr lang="ru-RU" altLang="ru-RU" sz="1600" dirty="0" smtClean="0"/>
              <a:t>И</a:t>
            </a:r>
            <a:r>
              <a:rPr lang="ru-RU" sz="1600" dirty="0" smtClean="0"/>
              <a:t>зучить </a:t>
            </a:r>
            <a:r>
              <a:rPr lang="ru-RU" sz="1600" dirty="0"/>
              <a:t>План </a:t>
            </a:r>
            <a:r>
              <a:rPr lang="ru-RU" sz="1600" dirty="0" smtClean="0"/>
              <a:t>мероприятий на </a:t>
            </a:r>
            <a:r>
              <a:rPr lang="ru-RU" altLang="ru-RU" sz="1600" dirty="0" smtClean="0"/>
              <a:t>сайте </a:t>
            </a:r>
            <a:r>
              <a:rPr lang="ru-RU" sz="1600" b="1" dirty="0" smtClean="0">
                <a:solidFill>
                  <a:srgbClr val="C00000"/>
                </a:solidFill>
              </a:rPr>
              <a:t>день-</a:t>
            </a:r>
            <a:r>
              <a:rPr lang="ru-RU" sz="1600" b="1" dirty="0" err="1" smtClean="0">
                <a:solidFill>
                  <a:srgbClr val="C00000"/>
                </a:solidFill>
              </a:rPr>
              <a:t>спо.рф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(Календарь мероприятий).</a:t>
            </a:r>
          </a:p>
          <a:p>
            <a:pPr marL="457200" indent="-457200" eaLnBrk="1" hangingPunct="1">
              <a:buAutoNum type="arabicPeriod"/>
            </a:pPr>
            <a:r>
              <a:rPr lang="ru-RU" altLang="ru-RU" sz="1600" dirty="0" smtClean="0"/>
              <a:t>Выбрать мероприятия для участия.</a:t>
            </a:r>
          </a:p>
          <a:p>
            <a:pPr marL="457200" indent="-457200" eaLnBrk="1" hangingPunct="1">
              <a:buAutoNum type="arabicPeriod"/>
            </a:pPr>
            <a:r>
              <a:rPr lang="ru-RU" altLang="ru-RU" sz="1600" dirty="0" smtClean="0"/>
              <a:t>Заполнить форму 1 и направить в территориальное управление министерства не позднее 14.00 7 сентября. </a:t>
            </a:r>
          </a:p>
          <a:p>
            <a:pPr marL="0" indent="0" eaLnBrk="1" hangingPunct="1">
              <a:buNone/>
            </a:pPr>
            <a:endParaRPr lang="ru-RU" altLang="ru-RU" sz="1600" b="1" dirty="0" smtClean="0">
              <a:solidFill>
                <a:srgbClr val="008BBC"/>
              </a:solidFill>
            </a:endParaRPr>
          </a:p>
          <a:p>
            <a:pPr marL="0" indent="0" eaLnBrk="1" hangingPunct="1">
              <a:buNone/>
            </a:pPr>
            <a:r>
              <a:rPr lang="ru-RU" altLang="ru-RU" sz="1600" b="1" dirty="0" smtClean="0">
                <a:solidFill>
                  <a:srgbClr val="025198"/>
                </a:solidFill>
              </a:rPr>
              <a:t>ТУ  МОиН</a:t>
            </a:r>
          </a:p>
          <a:p>
            <a:pPr marL="457200" indent="-457200" algn="just" eaLnBrk="1" hangingPunct="1">
              <a:buAutoNum type="arabicPeriod"/>
            </a:pPr>
            <a:r>
              <a:rPr lang="ru-RU" altLang="ru-RU" sz="1600" dirty="0" smtClean="0"/>
              <a:t>Сделать сводную </a:t>
            </a:r>
            <a:r>
              <a:rPr lang="ru-RU" altLang="ru-RU" sz="1600" dirty="0"/>
              <a:t>информацию </a:t>
            </a:r>
            <a:r>
              <a:rPr lang="en-US" altLang="ru-RU" sz="1600" dirty="0" smtClean="0"/>
              <a:t>(</a:t>
            </a:r>
            <a:r>
              <a:rPr lang="ru-RU" altLang="ru-RU" sz="1600" dirty="0" smtClean="0"/>
              <a:t>по </a:t>
            </a:r>
            <a:r>
              <a:rPr lang="ru-RU" altLang="ru-RU" sz="1600" dirty="0"/>
              <a:t>форме </a:t>
            </a:r>
            <a:r>
              <a:rPr lang="ru-RU" altLang="ru-RU" sz="1600" dirty="0" smtClean="0"/>
              <a:t>2</a:t>
            </a:r>
            <a:r>
              <a:rPr lang="en-US" altLang="ru-RU" sz="1600" dirty="0" smtClean="0"/>
              <a:t>) </a:t>
            </a:r>
            <a:r>
              <a:rPr lang="ru-RU" altLang="ru-RU" sz="1600" dirty="0" smtClean="0"/>
              <a:t>о </a:t>
            </a:r>
            <a:r>
              <a:rPr lang="ru-RU" altLang="ru-RU" sz="1600" dirty="0" smtClean="0"/>
              <a:t>планируемом участии ПОО в мероприятиях из Плана, утвержденного Минпросвещения России.</a:t>
            </a:r>
          </a:p>
          <a:p>
            <a:pPr marL="457200" indent="-457200" algn="just" eaLnBrk="1" hangingPunct="1">
              <a:buAutoNum type="arabicPeriod"/>
            </a:pPr>
            <a:r>
              <a:rPr lang="ru-RU" altLang="ru-RU" sz="1600" dirty="0" smtClean="0"/>
              <a:t>Направить</a:t>
            </a:r>
            <a:r>
              <a:rPr lang="en-US" altLang="ru-RU" sz="1600" dirty="0" smtClean="0"/>
              <a:t> </a:t>
            </a:r>
            <a:r>
              <a:rPr lang="ru-RU" altLang="ru-RU" sz="1600" dirty="0" smtClean="0"/>
              <a:t>в ЦПО Самарской области на электронный адрес  </a:t>
            </a:r>
            <a:r>
              <a:rPr lang="en-US" altLang="ru-RU" sz="1600" dirty="0" smtClean="0">
                <a:hlinkClick r:id="rId3"/>
              </a:rPr>
              <a:t>svelkina@list.ru</a:t>
            </a:r>
            <a:r>
              <a:rPr lang="en-US" altLang="ru-RU" sz="1600" dirty="0" smtClean="0"/>
              <a:t> </a:t>
            </a:r>
            <a:r>
              <a:rPr lang="ru-RU" altLang="ru-RU" sz="1600" dirty="0" smtClean="0"/>
              <a:t>не позднее 10.00 8 сентября.</a:t>
            </a:r>
          </a:p>
          <a:p>
            <a:pPr marL="0" indent="0" algn="just" eaLnBrk="1" hangingPunct="1">
              <a:buNone/>
            </a:pPr>
            <a:r>
              <a:rPr lang="ru-RU" altLang="ru-RU" sz="1600" dirty="0" smtClean="0"/>
              <a:t>	Вопросы адресуйте </a:t>
            </a:r>
            <a:r>
              <a:rPr lang="ru-RU" altLang="ru-RU" sz="1600" dirty="0" err="1" smtClean="0"/>
              <a:t>Елькиной</a:t>
            </a:r>
            <a:r>
              <a:rPr lang="ru-RU" altLang="ru-RU" sz="1600" dirty="0" smtClean="0"/>
              <a:t> Светлане Валентиновне по</a:t>
            </a:r>
          </a:p>
          <a:p>
            <a:pPr marL="0" indent="0" algn="just" eaLnBrk="1" hangingPunct="1">
              <a:buNone/>
            </a:pPr>
            <a:r>
              <a:rPr lang="ru-RU" altLang="ru-RU" sz="1600" dirty="0"/>
              <a:t>	</a:t>
            </a:r>
            <a:r>
              <a:rPr lang="ru-RU" altLang="ru-RU" sz="1600" dirty="0" smtClean="0"/>
              <a:t>тел. 8 937 231 52 34</a:t>
            </a:r>
            <a:endParaRPr lang="ru-RU" altLang="ru-RU" sz="1600" dirty="0" smtClean="0"/>
          </a:p>
          <a:p>
            <a:pPr marL="0" indent="0" algn="just" eaLnBrk="1" hangingPunct="1">
              <a:buNone/>
            </a:pP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DAE887-A74B-4428-9192-06FE65F8F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425184" cy="837332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</a:rPr>
              <a:t>Форма отчета от региона в адрес ИРПО</a:t>
            </a:r>
            <a:br>
              <a:rPr lang="ru-RU" altLang="ru-RU" sz="2400" b="1" dirty="0" smtClean="0">
                <a:solidFill>
                  <a:schemeClr val="bg1"/>
                </a:solidFill>
              </a:rPr>
            </a:br>
            <a:r>
              <a:rPr lang="ru-RU" altLang="ru-RU" sz="1800" dirty="0" smtClean="0">
                <a:solidFill>
                  <a:schemeClr val="bg1"/>
                </a:solidFill>
              </a:rPr>
              <a:t>(готовят ЦПО Самарской области и МОиН) </a:t>
            </a:r>
            <a:endParaRPr lang="ru-RU" altLang="ru-RU" sz="1800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893598"/>
              </p:ext>
            </p:extLst>
          </p:nvPr>
        </p:nvGraphicFramePr>
        <p:xfrm>
          <a:off x="251517" y="1916832"/>
          <a:ext cx="8640962" cy="374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5">
                  <a:extLst>
                    <a:ext uri="{9D8B030D-6E8A-4147-A177-3AD203B41FA5}">
                      <a16:colId xmlns:a16="http://schemas.microsoft.com/office/drawing/2014/main" val="112769603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7070756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05048675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522435533"/>
                    </a:ext>
                  </a:extLst>
                </a:gridCol>
                <a:gridCol w="1583977">
                  <a:extLst>
                    <a:ext uri="{9D8B030D-6E8A-4147-A177-3AD203B41FA5}">
                      <a16:colId xmlns:a16="http://schemas.microsoft.com/office/drawing/2014/main" val="369493246"/>
                    </a:ext>
                  </a:extLst>
                </a:gridCol>
                <a:gridCol w="1440358">
                  <a:extLst>
                    <a:ext uri="{9D8B030D-6E8A-4147-A177-3AD203B41FA5}">
                      <a16:colId xmlns:a16="http://schemas.microsoft.com/office/drawing/2014/main" val="3539427350"/>
                    </a:ext>
                  </a:extLst>
                </a:gridCol>
              </a:tblGrid>
              <a:tr h="7946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Регион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solidFill>
                      <a:srgbClr val="008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(не менее 8)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solidFill>
                      <a:srgbClr val="008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Отчет к 08.09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solidFill>
                      <a:srgbClr val="008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1-ый промежуточный отчет к </a:t>
                      </a:r>
                      <a:r>
                        <a:rPr lang="ru-RU" sz="1400" dirty="0" smtClean="0">
                          <a:effectLst/>
                        </a:rPr>
                        <a:t>15</a:t>
                      </a:r>
                      <a:r>
                        <a:rPr lang="ru-RU" sz="1400" baseline="0" dirty="0" smtClean="0">
                          <a:effectLst/>
                        </a:rPr>
                        <a:t>.09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solidFill>
                      <a:srgbClr val="008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2-ой промежуточный отчет к 22.09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solidFill>
                      <a:srgbClr val="008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Итоговый отчет к 29.09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solidFill>
                      <a:srgbClr val="008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64737"/>
                  </a:ext>
                </a:extLst>
              </a:tr>
              <a:tr h="29497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4…</a:t>
                      </a:r>
                      <a:endParaRPr lang="ru-RU" sz="10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…</a:t>
                      </a: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8…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Указать мероприятие и колледж, ответственный за мероприятие / количество заявок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8…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фотографии, проекты, ссылки на соц. сети (в зависимости от мероприятия)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</a:t>
                      </a:r>
                      <a:r>
                        <a:rPr lang="ru-RU" sz="1100" dirty="0">
                          <a:effectLst/>
                        </a:rPr>
                        <a:t>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2…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3…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…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фотографии, проекты, ссылки на соц. сети (в зависимости от мероприятия)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</a:t>
                      </a:r>
                      <a:r>
                        <a:rPr lang="ru-RU" sz="1100" dirty="0">
                          <a:effectLst/>
                        </a:rPr>
                        <a:t>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2…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3…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…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8…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Общий сводный отчет от координатора по мероприятиям, проведенным в регионе ко Дню СПО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77873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DAE887-A74B-4428-9192-06FE65F8F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425184" cy="43204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</a:rPr>
              <a:t>Форма 1 (для заполнения ПОО)</a:t>
            </a:r>
            <a:endParaRPr lang="ru-RU" altLang="ru-RU" sz="18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0728"/>
            <a:ext cx="9144000" cy="478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DAE887-A74B-4428-9192-06FE65F8F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425184" cy="43204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</a:rPr>
              <a:t>Форма 2 (для заполнения ТУ МОиН)</a:t>
            </a:r>
            <a:endParaRPr lang="ru-RU" altLang="ru-RU" sz="18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268760"/>
            <a:ext cx="9144001" cy="409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5969</TotalTime>
  <Words>1205</Words>
  <Application>Microsoft Office PowerPoint</Application>
  <PresentationFormat>Экран (4:3)</PresentationFormat>
  <Paragraphs>195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DengXian</vt:lpstr>
      <vt:lpstr>Times New Roman</vt:lpstr>
      <vt:lpstr>Diseño predeterminado</vt:lpstr>
      <vt:lpstr>О праздновании Дня среднего профессионального образования в 2022 году</vt:lpstr>
      <vt:lpstr>Презентация PowerPoint</vt:lpstr>
      <vt:lpstr>Что предстоит</vt:lpstr>
      <vt:lpstr>1. О плане мероприятий, утвержденном Минпросвещения России </vt:lpstr>
      <vt:lpstr>Презентация PowerPoint</vt:lpstr>
      <vt:lpstr>Что необходимо сделать</vt:lpstr>
      <vt:lpstr>Форма отчета от региона в адрес ИРПО (готовят ЦПО Самарской области и МОиН) </vt:lpstr>
      <vt:lpstr>Форма 1 (для заполнения ПОО)</vt:lpstr>
      <vt:lpstr>Форма 2 (для заполнения ТУ МОиН)</vt:lpstr>
      <vt:lpstr>2. Из Концепции проведения Фестиваля студентов СПО на региональном уровне 2 октября</vt:lpstr>
      <vt:lpstr>2. Из Концепции проведения Фестиваля студентов СПО на региональном уровне 2 октября</vt:lpstr>
      <vt:lpstr>2. Из Концепции проведения Фестиваля студентов СПО на региональном уровне 2 октября</vt:lpstr>
      <vt:lpstr>2. Из Концепции проведения Фестиваля студентов СПО на региональном уровне 2 октября</vt:lpstr>
      <vt:lpstr>2. Из Концепции проведения Фестиваля студентов СПО на региональном уровне 2 октября</vt:lpstr>
      <vt:lpstr>2. Из Концепции проведения Фестиваля студентов СПО на региональном уровне 2 октября</vt:lpstr>
      <vt:lpstr>2. Из Концепции проведения Фестиваля студентов СПО на региональном уровне 2 октября</vt:lpstr>
      <vt:lpstr>Что необходимо сделать</vt:lpstr>
      <vt:lpstr>Подытожим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Светлана Валентиновна Елькина</cp:lastModifiedBy>
  <cp:revision>648</cp:revision>
  <dcterms:created xsi:type="dcterms:W3CDTF">2010-05-23T14:28:12Z</dcterms:created>
  <dcterms:modified xsi:type="dcterms:W3CDTF">2022-09-05T17:27:52Z</dcterms:modified>
</cp:coreProperties>
</file>